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7" r:id="rId3"/>
    <p:sldId id="314" r:id="rId4"/>
    <p:sldId id="313" r:id="rId5"/>
    <p:sldId id="316" r:id="rId6"/>
    <p:sldId id="315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831"/>
    <a:srgbClr val="1D1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CFAB-3AF2-4A15-95E6-B739A7DB136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33C3-8389-4FF9-AA70-37DF32138E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7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1EC-9DBB-4FF7-92FC-8C4E8D00B35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9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B91EC-9DBB-4FF7-92FC-8C4E8D00B35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65B9B-630C-D9DC-6ECD-C2E1735B0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C2169C-519A-0BF2-5034-093E91212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81E490-7E62-3A82-C3D2-B9DE6AE2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EFEFB-14ED-7AE0-9648-1BEC9287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559921-40CA-3BEB-44A2-144056BF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3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7B7D8-7BF8-936F-C533-E1AB6025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2706B5-179E-B8DB-A4F5-83A1BDE0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3C42C-CB50-AFE4-85D7-AFF5EDC2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CCD5E-2426-7F23-901C-A8FD05EA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2177D2-1CE4-DCE5-193F-ECAB9B6C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12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266EFA-6395-89B1-918C-2CA31EAC7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67523C-B527-DC9C-3BD8-6B41D165E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A7D24-1C33-AE70-EAB6-5C1B86D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7C3710-0CFD-8E33-361C-D3333453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EEF28-3DAF-3218-DF66-BB8C206E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706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16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1201783"/>
            <a:ext cx="103632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217096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00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463"/>
          </a:xfrm>
        </p:spPr>
        <p:txBody>
          <a:bodyPr lIns="0" tIns="0" rIns="0" bIns="0"/>
          <a:lstStyle>
            <a:lvl1pPr>
              <a:defRPr sz="1244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77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463"/>
          </a:xfrm>
        </p:spPr>
        <p:txBody>
          <a:bodyPr lIns="0" tIns="0" rIns="0" bIns="0"/>
          <a:lstStyle>
            <a:lvl1pPr>
              <a:defRPr sz="1244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891646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891646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7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463"/>
          </a:xfrm>
        </p:spPr>
        <p:txBody>
          <a:bodyPr lIns="0" tIns="0" rIns="0" bIns="0"/>
          <a:lstStyle>
            <a:lvl1pPr>
              <a:defRPr sz="1244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5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4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92DCC-84E0-E621-8EAA-BD2A88F5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D8E50-50BA-6057-1381-ED9CC02E4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0B24CC-BF13-7414-B03B-D51E56B3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E94E8-BE48-0CF0-68B0-1FB4917A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BD356-7372-4604-637A-7DDF68FA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5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90C92-9D93-637D-B2B6-62CD070A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1C39F-0E26-55F7-C1C5-9421119C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C7A0F-5245-C83C-0962-F4C9B3C0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71F90-7BFD-82D7-A32E-206EB395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69F284-B5D3-DA87-7874-9369A0C7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4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3597D-FE97-249D-E26A-28594D5C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869F8-595F-F967-7EFF-1D2B3FF81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17A68-0FDB-B586-A980-AA6FA0777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75D53-C9E1-8E23-79D2-E81215FD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362C9-1EA3-C34B-7A58-EB51E4A9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55CF8-9E37-5D39-804E-79F45CBB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37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7A9E2-DE6D-A982-09C8-6746500E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990251-9323-2828-B933-CCBFE5B8A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D3BBFB-0CE0-3EAF-CBEB-2AB478FAC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1E1432-B982-F666-2B4B-C52C2FE0E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5377E9-86E4-6488-3AA4-3F2B3E1A6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9041DC-5958-5A56-28A0-E2642B66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BC10BE-7BBF-F198-D7A4-F0C77AAF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C5DC4A-8314-FF46-4CF4-8878B87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1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74737-A849-513D-3935-6C941B24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C6528-AEF6-0D1D-DB1F-897D999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27A95-3AEE-9ECC-865C-A99ADE07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E7AF3C-C5A1-D35C-D604-878571BF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84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1C1EEB-E7B0-0A0D-4068-ABFEB563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313DC0-071D-D54F-9F5B-AB9E5C8D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1DA518-A300-D2A5-D7E1-3778243C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04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4FC12-10A6-4A6D-3D73-F8394596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B65B4-C65B-3E07-1B7B-8085561C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1CA8BA-57A9-026B-AEF4-10A702C60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4883E2-44FA-35B0-D232-C71CB931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F9CF8-3B84-8209-8327-178CE2A8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2BD980-D0D2-EDF8-CB59-AC0B503C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84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1A227-83C8-4A8A-8124-69470A99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2D3D02-9BB3-0BC3-DD78-A7E040A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6C267-5FE8-8E36-3A57-1559DB4C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52C51B-50FC-09CE-31A3-473EA109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8BD0B-0F8D-20CF-9918-B6CDE091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159CF-7F42-65F1-3F73-CFB7977C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1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E8EBDB-DE28-BE51-0574-33396A27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E4EF1E-7BB2-4A32-DEB2-FF8D7B35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45A25D-AA7C-B81D-FB37-8C12A12CB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D971-8DD1-4CC6-B43D-73180B9F8A20}" type="datetimeFigureOut">
              <a:rPr lang="es-CL" smtClean="0"/>
              <a:t>05-01-2024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78774-D76E-0BE0-771F-626942022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7DDC8-4D6D-6A48-F74A-6E34992C4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12B0-BD22-4957-A1CC-7EF7D6E2FD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9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891646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360534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36053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36053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8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79247">
        <a:defRPr>
          <a:latin typeface="+mn-lt"/>
          <a:ea typeface="+mn-ea"/>
          <a:cs typeface="+mn-cs"/>
        </a:defRPr>
      </a:lvl2pPr>
      <a:lvl3pPr marL="758495">
        <a:defRPr>
          <a:latin typeface="+mn-lt"/>
          <a:ea typeface="+mn-ea"/>
          <a:cs typeface="+mn-cs"/>
        </a:defRPr>
      </a:lvl3pPr>
      <a:lvl4pPr marL="1137742">
        <a:defRPr>
          <a:latin typeface="+mn-lt"/>
          <a:ea typeface="+mn-ea"/>
          <a:cs typeface="+mn-cs"/>
        </a:defRPr>
      </a:lvl4pPr>
      <a:lvl5pPr marL="1516990">
        <a:defRPr>
          <a:latin typeface="+mn-lt"/>
          <a:ea typeface="+mn-ea"/>
          <a:cs typeface="+mn-cs"/>
        </a:defRPr>
      </a:lvl5pPr>
      <a:lvl6pPr marL="1896237">
        <a:defRPr>
          <a:latin typeface="+mn-lt"/>
          <a:ea typeface="+mn-ea"/>
          <a:cs typeface="+mn-cs"/>
        </a:defRPr>
      </a:lvl6pPr>
      <a:lvl7pPr marL="2275484">
        <a:defRPr>
          <a:latin typeface="+mn-lt"/>
          <a:ea typeface="+mn-ea"/>
          <a:cs typeface="+mn-cs"/>
        </a:defRPr>
      </a:lvl7pPr>
      <a:lvl8pPr marL="2654732">
        <a:defRPr>
          <a:latin typeface="+mn-lt"/>
          <a:ea typeface="+mn-ea"/>
          <a:cs typeface="+mn-cs"/>
        </a:defRPr>
      </a:lvl8pPr>
      <a:lvl9pPr marL="303397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79247">
        <a:defRPr>
          <a:latin typeface="+mn-lt"/>
          <a:ea typeface="+mn-ea"/>
          <a:cs typeface="+mn-cs"/>
        </a:defRPr>
      </a:lvl2pPr>
      <a:lvl3pPr marL="758495">
        <a:defRPr>
          <a:latin typeface="+mn-lt"/>
          <a:ea typeface="+mn-ea"/>
          <a:cs typeface="+mn-cs"/>
        </a:defRPr>
      </a:lvl3pPr>
      <a:lvl4pPr marL="1137742">
        <a:defRPr>
          <a:latin typeface="+mn-lt"/>
          <a:ea typeface="+mn-ea"/>
          <a:cs typeface="+mn-cs"/>
        </a:defRPr>
      </a:lvl4pPr>
      <a:lvl5pPr marL="1516990">
        <a:defRPr>
          <a:latin typeface="+mn-lt"/>
          <a:ea typeface="+mn-ea"/>
          <a:cs typeface="+mn-cs"/>
        </a:defRPr>
      </a:lvl5pPr>
      <a:lvl6pPr marL="1896237">
        <a:defRPr>
          <a:latin typeface="+mn-lt"/>
          <a:ea typeface="+mn-ea"/>
          <a:cs typeface="+mn-cs"/>
        </a:defRPr>
      </a:lvl6pPr>
      <a:lvl7pPr marL="2275484">
        <a:defRPr>
          <a:latin typeface="+mn-lt"/>
          <a:ea typeface="+mn-ea"/>
          <a:cs typeface="+mn-cs"/>
        </a:defRPr>
      </a:lvl7pPr>
      <a:lvl8pPr marL="2654732">
        <a:defRPr>
          <a:latin typeface="+mn-lt"/>
          <a:ea typeface="+mn-ea"/>
          <a:cs typeface="+mn-cs"/>
        </a:defRPr>
      </a:lvl8pPr>
      <a:lvl9pPr marL="303397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952" y="458361"/>
            <a:ext cx="6504190" cy="827527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5" marR="4214">
              <a:spcBef>
                <a:spcPts val="83"/>
              </a:spcBef>
            </a:pPr>
            <a:r>
              <a:rPr sz="2654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</a:t>
            </a:r>
            <a:r>
              <a:rPr sz="2654" spc="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AM</a:t>
            </a:r>
            <a:r>
              <a:rPr sz="2654" spc="50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P</a:t>
            </a:r>
            <a:r>
              <a:rPr sz="2654" spc="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E</a:t>
            </a:r>
            <a:r>
              <a:rPr sz="2654" spc="4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ON</a:t>
            </a:r>
            <a:r>
              <a:rPr sz="2654" spc="8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46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4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O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2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GOLF  </a:t>
            </a:r>
            <a:r>
              <a:rPr sz="2654" spc="-17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S</a:t>
            </a:r>
            <a:r>
              <a:rPr sz="2654" spc="-66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ARA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4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CHILE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2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CLASSIC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62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2</a:t>
            </a:r>
            <a:r>
              <a:rPr sz="2654" spc="-33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02</a:t>
            </a:r>
            <a:r>
              <a:rPr lang="es-MX" sz="2654" spc="-33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4</a:t>
            </a:r>
            <a:endParaRPr sz="2654" dirty="0">
              <a:latin typeface="Montserrat" panose="00000500000000000000" pitchFamily="2" charset="0"/>
              <a:cs typeface="Verdana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3AE59B7-EE32-EC1A-62BC-B8A4E90C2AB8}"/>
              </a:ext>
            </a:extLst>
          </p:cNvPr>
          <p:cNvGrpSpPr/>
          <p:nvPr/>
        </p:nvGrpSpPr>
        <p:grpSpPr>
          <a:xfrm>
            <a:off x="-14935" y="-11406"/>
            <a:ext cx="12206936" cy="6869283"/>
            <a:chOff x="-14935" y="-11406"/>
            <a:chExt cx="12206936" cy="6869283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935" y="-11406"/>
              <a:ext cx="12206936" cy="6869283"/>
            </a:xfrm>
            <a:prstGeom prst="rect">
              <a:avLst/>
            </a:prstGeom>
          </p:spPr>
        </p:pic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FD894907-D0B4-7D93-6F64-0F61260E980D}"/>
                </a:ext>
              </a:extLst>
            </p:cNvPr>
            <p:cNvPicPr/>
            <p:nvPr/>
          </p:nvPicPr>
          <p:blipFill rotWithShape="1">
            <a:blip r:embed="rId2" cstate="print"/>
            <a:srcRect l="7484" t="74756" r="72541" b="16217"/>
            <a:stretch/>
          </p:blipFill>
          <p:spPr>
            <a:xfrm>
              <a:off x="1111994" y="5916274"/>
              <a:ext cx="2438400" cy="620110"/>
            </a:xfrm>
            <a:prstGeom prst="rect">
              <a:avLst/>
            </a:prstGeom>
          </p:spPr>
        </p:pic>
      </p:grpSp>
      <p:sp>
        <p:nvSpPr>
          <p:cNvPr id="7" name="object 3">
            <a:extLst>
              <a:ext uri="{FF2B5EF4-FFF2-40B4-BE49-F238E27FC236}">
                <a16:creationId xmlns:a16="http://schemas.microsoft.com/office/drawing/2014/main" id="{7E8A8021-630D-4C24-6B37-B1CB06C60E12}"/>
              </a:ext>
            </a:extLst>
          </p:cNvPr>
          <p:cNvSpPr txBox="1"/>
          <p:nvPr/>
        </p:nvSpPr>
        <p:spPr>
          <a:xfrm>
            <a:off x="671112" y="254138"/>
            <a:ext cx="3941528" cy="1235972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5" marR="4214">
              <a:spcBef>
                <a:spcPts val="83"/>
              </a:spcBef>
            </a:pPr>
            <a:r>
              <a:rPr sz="2654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C</a:t>
            </a:r>
            <a:r>
              <a:rPr sz="2654" spc="7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AM</a:t>
            </a:r>
            <a:r>
              <a:rPr sz="2654" spc="50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P</a:t>
            </a:r>
            <a:r>
              <a:rPr sz="2654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E</a:t>
            </a:r>
            <a:r>
              <a:rPr sz="2654" spc="41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ON</a:t>
            </a:r>
            <a:r>
              <a:rPr sz="2654" spc="8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46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41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O</a:t>
            </a:r>
            <a:r>
              <a:rPr sz="2654" spc="-7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21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GOLF  </a:t>
            </a:r>
            <a:r>
              <a:rPr sz="2654" spc="-17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S</a:t>
            </a:r>
            <a:r>
              <a:rPr sz="2654" spc="-66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ARA</a:t>
            </a:r>
            <a:r>
              <a:rPr sz="2654" spc="-7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4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CHILE</a:t>
            </a:r>
            <a:r>
              <a:rPr sz="2654" spc="-7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21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CLASSIC</a:t>
            </a:r>
            <a:r>
              <a:rPr sz="2654" spc="-7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62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2</a:t>
            </a:r>
            <a:r>
              <a:rPr sz="2654" spc="-33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02</a:t>
            </a:r>
            <a:r>
              <a:rPr lang="es-MX" sz="2654" spc="-33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4</a:t>
            </a:r>
            <a:endParaRPr sz="2654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0BC52E1-3341-7753-DFC3-45B94023A55C}"/>
              </a:ext>
            </a:extLst>
          </p:cNvPr>
          <p:cNvSpPr txBox="1"/>
          <p:nvPr/>
        </p:nvSpPr>
        <p:spPr>
          <a:xfrm>
            <a:off x="4599021" y="4297755"/>
            <a:ext cx="3266525" cy="419082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5" marR="4214" algn="r">
              <a:spcBef>
                <a:spcPts val="83"/>
              </a:spcBef>
            </a:pPr>
            <a:r>
              <a:rPr lang="es-MX" sz="2654" b="1" dirty="0">
                <a:solidFill>
                  <a:srgbClr val="1D1731"/>
                </a:solidFill>
                <a:latin typeface="Montserrat" panose="00000500000000000000" pitchFamily="2" charset="0"/>
                <a:cs typeface="Verdana"/>
              </a:rPr>
              <a:t>7 – 10 MAZO 2024</a:t>
            </a:r>
            <a:endParaRPr sz="2654" b="1" dirty="0">
              <a:solidFill>
                <a:srgbClr val="1D1731"/>
              </a:solidFill>
              <a:latin typeface="Montserrat" panose="00000500000000000000" pitchFamily="2" charset="0"/>
              <a:cs typeface="Verdana"/>
            </a:endParaRPr>
          </a:p>
        </p:txBody>
      </p:sp>
      <p:pic>
        <p:nvPicPr>
          <p:cNvPr id="6" name="Imagen 5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88BFA20-05FF-D05E-9A7A-81F0B172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23" y="2251909"/>
            <a:ext cx="4500739" cy="1558719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7D58EAEE-DE8F-5490-5A31-88E8F19F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79" y="2251909"/>
            <a:ext cx="4818898" cy="14813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E8DACCE-42D6-D9CC-1A7C-B7F221B82745}"/>
              </a:ext>
            </a:extLst>
          </p:cNvPr>
          <p:cNvSpPr txBox="1"/>
          <p:nvPr/>
        </p:nvSpPr>
        <p:spPr>
          <a:xfrm>
            <a:off x="4562146" y="4746759"/>
            <a:ext cx="4295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strike="noStrike" dirty="0"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Prince of Wales Country Club</a:t>
            </a:r>
          </a:p>
        </p:txBody>
      </p:sp>
    </p:spTree>
    <p:extLst>
      <p:ext uri="{BB962C8B-B14F-4D97-AF65-F5344CB8AC3E}">
        <p14:creationId xmlns:p14="http://schemas.microsoft.com/office/powerpoint/2010/main" val="15064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>
            <a:extLst>
              <a:ext uri="{FF2B5EF4-FFF2-40B4-BE49-F238E27FC236}">
                <a16:creationId xmlns:a16="http://schemas.microsoft.com/office/drawing/2014/main" id="{CE9685E3-B04D-1A37-1545-679463BDCD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4141" y="824643"/>
            <a:ext cx="12269459" cy="603335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14141" y="-33246"/>
            <a:ext cx="12206142" cy="1243362"/>
            <a:chOff x="687670" y="-11225"/>
            <a:chExt cx="8280330" cy="849899"/>
          </a:xfrm>
        </p:grpSpPr>
        <p:sp>
          <p:nvSpPr>
            <p:cNvPr id="4" name="object 4"/>
            <p:cNvSpPr/>
            <p:nvPr/>
          </p:nvSpPr>
          <p:spPr>
            <a:xfrm>
              <a:off x="5338975" y="0"/>
              <a:ext cx="3629025" cy="617220"/>
            </a:xfrm>
            <a:custGeom>
              <a:avLst/>
              <a:gdLst/>
              <a:ahLst/>
              <a:cxnLst/>
              <a:rect l="l" t="t" r="r" b="b"/>
              <a:pathLst>
                <a:path w="3629025" h="617220">
                  <a:moveTo>
                    <a:pt x="0" y="0"/>
                  </a:moveTo>
                  <a:lnTo>
                    <a:pt x="3628674" y="0"/>
                  </a:lnTo>
                  <a:lnTo>
                    <a:pt x="3628674" y="617099"/>
                  </a:lnTo>
                  <a:lnTo>
                    <a:pt x="0" y="617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758495"/>
              <a:endParaRPr sz="1493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6702" y="0"/>
              <a:ext cx="1711298" cy="838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7670" y="515398"/>
              <a:ext cx="5988659" cy="71011"/>
            </a:xfrm>
            <a:custGeom>
              <a:avLst/>
              <a:gdLst/>
              <a:ahLst/>
              <a:cxnLst/>
              <a:rect l="l" t="t" r="r" b="b"/>
              <a:pathLst>
                <a:path w="4660900" h="101600">
                  <a:moveTo>
                    <a:pt x="0" y="101574"/>
                  </a:moveTo>
                  <a:lnTo>
                    <a:pt x="4660799" y="101574"/>
                  </a:lnTo>
                  <a:lnTo>
                    <a:pt x="4660799" y="0"/>
                  </a:lnTo>
                  <a:lnTo>
                    <a:pt x="0" y="0"/>
                  </a:lnTo>
                  <a:lnTo>
                    <a:pt x="0" y="101574"/>
                  </a:lnTo>
                  <a:close/>
                </a:path>
              </a:pathLst>
            </a:custGeom>
            <a:solidFill>
              <a:srgbClr val="FAB62F"/>
            </a:solidFill>
          </p:spPr>
          <p:txBody>
            <a:bodyPr wrap="square" lIns="0" tIns="0" rIns="0" bIns="0" rtlCol="0"/>
            <a:lstStyle/>
            <a:p>
              <a:pPr defTabSz="758495"/>
              <a:endParaRPr sz="149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7264" y="-11225"/>
              <a:ext cx="6566753" cy="526623"/>
            </a:xfrm>
            <a:custGeom>
              <a:avLst/>
              <a:gdLst/>
              <a:ahLst/>
              <a:cxnLst/>
              <a:rect l="l" t="t" r="r" b="b"/>
              <a:pathLst>
                <a:path w="6445885" h="515620">
                  <a:moveTo>
                    <a:pt x="6445799" y="515399"/>
                  </a:moveTo>
                  <a:lnTo>
                    <a:pt x="0" y="515399"/>
                  </a:lnTo>
                  <a:lnTo>
                    <a:pt x="0" y="0"/>
                  </a:lnTo>
                  <a:lnTo>
                    <a:pt x="6445799" y="0"/>
                  </a:lnTo>
                  <a:lnTo>
                    <a:pt x="6445799" y="515399"/>
                  </a:lnTo>
                  <a:close/>
                </a:path>
              </a:pathLst>
            </a:custGeom>
            <a:solidFill>
              <a:srgbClr val="1D1831"/>
            </a:solidFill>
          </p:spPr>
          <p:txBody>
            <a:bodyPr wrap="square" lIns="0" tIns="0" rIns="0" bIns="0" rtlCol="0"/>
            <a:lstStyle/>
            <a:p>
              <a:pPr defTabSz="758495"/>
              <a:endParaRPr sz="149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075" y="70640"/>
            <a:ext cx="9501962" cy="511093"/>
          </a:xfrm>
          <a:prstGeom prst="rect">
            <a:avLst/>
          </a:prstGeom>
        </p:spPr>
        <p:txBody>
          <a:bodyPr vert="horz" wrap="square" lIns="0" tIns="101655" rIns="0" bIns="0" rtlCol="0">
            <a:spAutoFit/>
          </a:bodyPr>
          <a:lstStyle/>
          <a:p>
            <a:pPr marL="205952">
              <a:spcBef>
                <a:spcPts val="800"/>
              </a:spcBef>
            </a:pPr>
            <a:r>
              <a:rPr lang="es-MX" sz="2654" spc="-54" dirty="0">
                <a:latin typeface="Montserrat" panose="00000500000000000000" pitchFamily="2" charset="0"/>
              </a:rPr>
              <a:t>ASTARA TE INVITA AL ASTARA CHILE CLASSIC</a:t>
            </a:r>
            <a:endParaRPr sz="2654" spc="-17" dirty="0">
              <a:latin typeface="Montserrat" panose="00000500000000000000" pitchFamily="2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AA40047-F601-2780-5DE6-12FB40ADDE29}"/>
              </a:ext>
            </a:extLst>
          </p:cNvPr>
          <p:cNvSpPr/>
          <p:nvPr/>
        </p:nvSpPr>
        <p:spPr>
          <a:xfrm>
            <a:off x="5224914" y="1297580"/>
            <a:ext cx="6794366" cy="508204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EAF5FB93-3BC4-0836-1A5C-C4B19A57CC3F}"/>
              </a:ext>
            </a:extLst>
          </p:cNvPr>
          <p:cNvSpPr txBox="1"/>
          <p:nvPr/>
        </p:nvSpPr>
        <p:spPr>
          <a:xfrm>
            <a:off x="5550034" y="1697964"/>
            <a:ext cx="6318920" cy="6317492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4" marR="4214" defTabSz="758495">
              <a:spcBef>
                <a:spcPts val="83"/>
              </a:spcBef>
            </a:pP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Invitamos a los socios de los principales clubes de golf a ser parte de uno de los eventos oficiales del Korn Ferry Tour en Chile 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Astara Chile hará entrega de: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353434" marR="4214" indent="-342900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r>
              <a:rPr lang="es-MX" sz="1991" b="1" spc="25" dirty="0">
                <a:solidFill>
                  <a:srgbClr val="FFC000"/>
                </a:solidFill>
                <a:latin typeface="Montserrat" panose="00000500000000000000" pitchFamily="2" charset="0"/>
                <a:cs typeface="Verdana"/>
              </a:rPr>
              <a:t>300</a:t>
            </a: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invitaciones sin costo para el astara Chile Classic</a:t>
            </a:r>
          </a:p>
          <a:p>
            <a:pPr marL="353434" marR="4214" indent="-342900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353434" marR="4214" indent="-342900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r>
              <a:rPr lang="es-MX" sz="1991" b="1" spc="25" dirty="0">
                <a:solidFill>
                  <a:srgbClr val="FFC000"/>
                </a:solidFill>
                <a:latin typeface="Montserrat" panose="00000500000000000000" pitchFamily="2" charset="0"/>
                <a:cs typeface="Verdana"/>
              </a:rPr>
              <a:t>1 Cupo </a:t>
            </a: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para jugar el </a:t>
            </a:r>
            <a:r>
              <a:rPr lang="es-MX" sz="1991" spc="25" dirty="0" err="1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ProAM</a:t>
            </a: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 del torneo. </a:t>
            </a:r>
          </a:p>
          <a:p>
            <a:pPr marL="353434" marR="4214" indent="-342900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353434" marR="4214" indent="-342900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r>
              <a:rPr lang="es-MX" sz="1991" b="1" spc="25" dirty="0">
                <a:solidFill>
                  <a:srgbClr val="FFC000"/>
                </a:solidFill>
                <a:latin typeface="Montserrat" panose="00000500000000000000" pitchFamily="2" charset="0"/>
                <a:cs typeface="Verdana"/>
              </a:rPr>
              <a:t>3</a:t>
            </a:r>
            <a:r>
              <a:rPr lang="es-MX" sz="1991" b="1" spc="25" dirty="0">
                <a:solidFill>
                  <a:srgbClr val="1D183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lang="es-MX" sz="1991" b="1" spc="25" dirty="0">
                <a:solidFill>
                  <a:srgbClr val="FFC000"/>
                </a:solidFill>
                <a:latin typeface="Montserrat" panose="00000500000000000000" pitchFamily="2" charset="0"/>
                <a:cs typeface="Verdana"/>
              </a:rPr>
              <a:t>Cupos</a:t>
            </a:r>
            <a:r>
              <a:rPr lang="es-MX" sz="1991" b="1" spc="25" dirty="0">
                <a:solidFill>
                  <a:srgbClr val="1D1831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lang="es-MX" sz="1991" spc="25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para Socios al VIP de Astara Chile para los días Jueves 7 Viernes 8, Sábado 9 , Domingo 10. 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294970" marR="4214" indent="-284436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  <a:p>
            <a:pPr marL="294970" marR="4214" indent="-284436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237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141" y="-33246"/>
            <a:ext cx="12206142" cy="1243362"/>
            <a:chOff x="687670" y="-11225"/>
            <a:chExt cx="8280330" cy="849899"/>
          </a:xfrm>
        </p:grpSpPr>
        <p:sp>
          <p:nvSpPr>
            <p:cNvPr id="4" name="object 4"/>
            <p:cNvSpPr/>
            <p:nvPr/>
          </p:nvSpPr>
          <p:spPr>
            <a:xfrm>
              <a:off x="5338975" y="0"/>
              <a:ext cx="3629025" cy="617220"/>
            </a:xfrm>
            <a:custGeom>
              <a:avLst/>
              <a:gdLst/>
              <a:ahLst/>
              <a:cxnLst/>
              <a:rect l="l" t="t" r="r" b="b"/>
              <a:pathLst>
                <a:path w="3629025" h="617220">
                  <a:moveTo>
                    <a:pt x="0" y="0"/>
                  </a:moveTo>
                  <a:lnTo>
                    <a:pt x="3628674" y="0"/>
                  </a:lnTo>
                  <a:lnTo>
                    <a:pt x="3628674" y="617099"/>
                  </a:lnTo>
                  <a:lnTo>
                    <a:pt x="0" y="617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758495"/>
              <a:endParaRPr sz="1493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6702" y="0"/>
              <a:ext cx="1711298" cy="838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7670" y="515398"/>
              <a:ext cx="5988659" cy="71011"/>
            </a:xfrm>
            <a:custGeom>
              <a:avLst/>
              <a:gdLst/>
              <a:ahLst/>
              <a:cxnLst/>
              <a:rect l="l" t="t" r="r" b="b"/>
              <a:pathLst>
                <a:path w="4660900" h="101600">
                  <a:moveTo>
                    <a:pt x="0" y="101574"/>
                  </a:moveTo>
                  <a:lnTo>
                    <a:pt x="4660799" y="101574"/>
                  </a:lnTo>
                  <a:lnTo>
                    <a:pt x="4660799" y="0"/>
                  </a:lnTo>
                  <a:lnTo>
                    <a:pt x="0" y="0"/>
                  </a:lnTo>
                  <a:lnTo>
                    <a:pt x="0" y="101574"/>
                  </a:lnTo>
                  <a:close/>
                </a:path>
              </a:pathLst>
            </a:custGeom>
            <a:solidFill>
              <a:srgbClr val="FAB62F"/>
            </a:solidFill>
          </p:spPr>
          <p:txBody>
            <a:bodyPr wrap="square" lIns="0" tIns="0" rIns="0" bIns="0" rtlCol="0"/>
            <a:lstStyle/>
            <a:p>
              <a:pPr defTabSz="758495"/>
              <a:endParaRPr sz="149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7264" y="-11225"/>
              <a:ext cx="6566753" cy="526623"/>
            </a:xfrm>
            <a:custGeom>
              <a:avLst/>
              <a:gdLst/>
              <a:ahLst/>
              <a:cxnLst/>
              <a:rect l="l" t="t" r="r" b="b"/>
              <a:pathLst>
                <a:path w="6445885" h="515620">
                  <a:moveTo>
                    <a:pt x="6445799" y="515399"/>
                  </a:moveTo>
                  <a:lnTo>
                    <a:pt x="0" y="515399"/>
                  </a:lnTo>
                  <a:lnTo>
                    <a:pt x="0" y="0"/>
                  </a:lnTo>
                  <a:lnTo>
                    <a:pt x="6445799" y="0"/>
                  </a:lnTo>
                  <a:lnTo>
                    <a:pt x="6445799" y="515399"/>
                  </a:lnTo>
                  <a:close/>
                </a:path>
              </a:pathLst>
            </a:custGeom>
            <a:solidFill>
              <a:srgbClr val="1D1831"/>
            </a:solidFill>
          </p:spPr>
          <p:txBody>
            <a:bodyPr wrap="square" lIns="0" tIns="0" rIns="0" bIns="0" rtlCol="0"/>
            <a:lstStyle/>
            <a:p>
              <a:pPr defTabSz="758495"/>
              <a:endParaRPr sz="149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075" y="70640"/>
            <a:ext cx="9501962" cy="511093"/>
          </a:xfrm>
          <a:prstGeom prst="rect">
            <a:avLst/>
          </a:prstGeom>
        </p:spPr>
        <p:txBody>
          <a:bodyPr vert="horz" wrap="square" lIns="0" tIns="101655" rIns="0" bIns="0" rtlCol="0">
            <a:spAutoFit/>
          </a:bodyPr>
          <a:lstStyle/>
          <a:p>
            <a:pPr marL="205952">
              <a:spcBef>
                <a:spcPts val="800"/>
              </a:spcBef>
            </a:pPr>
            <a:r>
              <a:rPr lang="es-MX" sz="2654" spc="-54" dirty="0">
                <a:latin typeface="Montserrat" panose="00000500000000000000" pitchFamily="2" charset="0"/>
              </a:rPr>
              <a:t>ASTARA TE INVITA AL ASTARA CHILE CLASSIC</a:t>
            </a:r>
            <a:endParaRPr sz="2654" spc="-17" dirty="0">
              <a:latin typeface="Montserrat" panose="00000500000000000000" pitchFamily="2" charset="0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EAF5FB93-3BC4-0836-1A5C-C4B19A57CC3F}"/>
              </a:ext>
            </a:extLst>
          </p:cNvPr>
          <p:cNvSpPr txBox="1"/>
          <p:nvPr/>
        </p:nvSpPr>
        <p:spPr>
          <a:xfrm>
            <a:off x="655890" y="1210116"/>
            <a:ext cx="5011485" cy="6930223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4" marR="4214" defTabSz="758495">
              <a:spcBef>
                <a:spcPts val="83"/>
              </a:spcBef>
            </a:pPr>
            <a:r>
              <a:rPr lang="es-MX" sz="1991" spc="25" dirty="0">
                <a:solidFill>
                  <a:srgbClr val="211B35"/>
                </a:solidFill>
                <a:latin typeface="Montserrat" panose="00000500000000000000" pitchFamily="2" charset="0"/>
                <a:cs typeface="Verdana"/>
              </a:rPr>
              <a:t>A través de una inscripción previa el club confirmará a los socios inscritos y socios VIP. 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r>
              <a:rPr lang="es-MX" sz="1991" spc="25" dirty="0">
                <a:solidFill>
                  <a:srgbClr val="211B35"/>
                </a:solidFill>
                <a:latin typeface="Montserrat" panose="00000500000000000000" pitchFamily="2" charset="0"/>
                <a:cs typeface="Verdana"/>
              </a:rPr>
              <a:t>Astara Chile enviará las invitaciones de forma digital a los emails de los invitados. 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r>
              <a:rPr lang="es-MX" sz="1991" spc="25" dirty="0">
                <a:solidFill>
                  <a:srgbClr val="211B35"/>
                </a:solidFill>
                <a:latin typeface="Montserrat" panose="00000500000000000000" pitchFamily="2" charset="0"/>
                <a:cs typeface="Verdana"/>
              </a:rPr>
              <a:t>El socio que asista al </a:t>
            </a:r>
            <a:r>
              <a:rPr lang="es-MX" sz="1991" spc="25" dirty="0" err="1">
                <a:solidFill>
                  <a:srgbClr val="211B35"/>
                </a:solidFill>
                <a:latin typeface="Montserrat" panose="00000500000000000000" pitchFamily="2" charset="0"/>
                <a:cs typeface="Verdana"/>
              </a:rPr>
              <a:t>ProAm</a:t>
            </a:r>
            <a:r>
              <a:rPr lang="es-MX" sz="1991" spc="25" dirty="0">
                <a:solidFill>
                  <a:srgbClr val="211B35"/>
                </a:solidFill>
                <a:latin typeface="Montserrat" panose="00000500000000000000" pitchFamily="2" charset="0"/>
                <a:cs typeface="Verdana"/>
              </a:rPr>
              <a:t> será contactado por astara para toda la coordinación de su participación y recibirá un KIT oficial de Astara.</a:t>
            </a: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10534" marR="4214" defTabSz="758495">
              <a:spcBef>
                <a:spcPts val="83"/>
              </a:spcBef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294970" marR="4214" indent="-284436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  <a:p>
            <a:pPr marL="294970" marR="4214" indent="-284436" defTabSz="758495">
              <a:spcBef>
                <a:spcPts val="83"/>
              </a:spcBef>
              <a:buFont typeface="Arial" panose="020B0604020202020204" pitchFamily="34" charset="0"/>
              <a:buChar char="•"/>
            </a:pPr>
            <a:endParaRPr lang="es-MX" sz="1991" spc="25" dirty="0">
              <a:solidFill>
                <a:srgbClr val="211B35"/>
              </a:solidFill>
              <a:latin typeface="Montserrat" panose="00000500000000000000" pitchFamily="2" charset="0"/>
              <a:cs typeface="Verdana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09D41D7-8012-8661-BA0D-532F657E3FEF}"/>
              </a:ext>
            </a:extLst>
          </p:cNvPr>
          <p:cNvGrpSpPr/>
          <p:nvPr/>
        </p:nvGrpSpPr>
        <p:grpSpPr>
          <a:xfrm>
            <a:off x="5927907" y="1041586"/>
            <a:ext cx="6159318" cy="5545409"/>
            <a:chOff x="5927907" y="1041586"/>
            <a:chExt cx="6159318" cy="55454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1C2EE2-2BC3-2836-874A-774A70972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514" t="31529" r="47423" b="10748"/>
            <a:stretch/>
          </p:blipFill>
          <p:spPr>
            <a:xfrm>
              <a:off x="5927907" y="1041586"/>
              <a:ext cx="6159318" cy="5545409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3AF1B15-1CC0-8339-89FC-96EB39525E9E}"/>
                </a:ext>
              </a:extLst>
            </p:cNvPr>
            <p:cNvSpPr/>
            <p:nvPr/>
          </p:nvSpPr>
          <p:spPr>
            <a:xfrm>
              <a:off x="7760970" y="5095875"/>
              <a:ext cx="1649730" cy="280285"/>
            </a:xfrm>
            <a:prstGeom prst="rect">
              <a:avLst/>
            </a:prstGeom>
            <a:solidFill>
              <a:srgbClr val="1D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F831AA8-D4D6-0C93-3916-281CCC608F9F}"/>
                </a:ext>
              </a:extLst>
            </p:cNvPr>
            <p:cNvSpPr txBox="1"/>
            <p:nvPr/>
          </p:nvSpPr>
          <p:spPr>
            <a:xfrm flipH="1">
              <a:off x="7772372" y="5114550"/>
              <a:ext cx="1889335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Escanea e inscríbete</a:t>
              </a:r>
              <a:endParaRPr lang="es-CL" sz="11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10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952" y="458361"/>
            <a:ext cx="6504190" cy="827527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5" marR="4214">
              <a:spcBef>
                <a:spcPts val="83"/>
              </a:spcBef>
            </a:pPr>
            <a:r>
              <a:rPr sz="2654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</a:t>
            </a:r>
            <a:r>
              <a:rPr sz="2654" spc="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AM</a:t>
            </a:r>
            <a:r>
              <a:rPr sz="2654" spc="50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P</a:t>
            </a:r>
            <a:r>
              <a:rPr sz="2654" spc="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E</a:t>
            </a:r>
            <a:r>
              <a:rPr sz="2654" spc="4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ON</a:t>
            </a:r>
            <a:r>
              <a:rPr sz="2654" spc="8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46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4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O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2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GOLF  </a:t>
            </a:r>
            <a:r>
              <a:rPr sz="2654" spc="-17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</a:t>
            </a:r>
            <a:r>
              <a:rPr sz="2654" spc="-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S</a:t>
            </a:r>
            <a:r>
              <a:rPr sz="2654" spc="-66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T</a:t>
            </a:r>
            <a:r>
              <a:rPr sz="2654" spc="2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ARA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4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CHILE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21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CLASSIC</a:t>
            </a:r>
            <a:r>
              <a:rPr sz="2654" spc="-75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 </a:t>
            </a:r>
            <a:r>
              <a:rPr sz="2654" spc="-62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2</a:t>
            </a:r>
            <a:r>
              <a:rPr sz="2654" spc="-33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02</a:t>
            </a:r>
            <a:r>
              <a:rPr lang="es-MX" sz="2654" spc="-33" dirty="0">
                <a:solidFill>
                  <a:srgbClr val="FFFFFF"/>
                </a:solidFill>
                <a:latin typeface="Montserrat" panose="00000500000000000000" pitchFamily="2" charset="0"/>
                <a:cs typeface="Verdana"/>
              </a:rPr>
              <a:t>4</a:t>
            </a:r>
            <a:endParaRPr sz="2654" dirty="0">
              <a:latin typeface="Montserrat" panose="00000500000000000000" pitchFamily="2" charset="0"/>
              <a:cs typeface="Verdana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3AE59B7-EE32-EC1A-62BC-B8A4E90C2AB8}"/>
              </a:ext>
            </a:extLst>
          </p:cNvPr>
          <p:cNvGrpSpPr/>
          <p:nvPr/>
        </p:nvGrpSpPr>
        <p:grpSpPr>
          <a:xfrm>
            <a:off x="-14935" y="-11406"/>
            <a:ext cx="12206936" cy="6869283"/>
            <a:chOff x="-14935" y="-11406"/>
            <a:chExt cx="12206936" cy="6869283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935" y="-11406"/>
              <a:ext cx="12206936" cy="6869283"/>
            </a:xfrm>
            <a:prstGeom prst="rect">
              <a:avLst/>
            </a:prstGeom>
          </p:spPr>
        </p:pic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FD894907-D0B4-7D93-6F64-0F61260E980D}"/>
                </a:ext>
              </a:extLst>
            </p:cNvPr>
            <p:cNvPicPr/>
            <p:nvPr/>
          </p:nvPicPr>
          <p:blipFill rotWithShape="1">
            <a:blip r:embed="rId2" cstate="print"/>
            <a:srcRect l="7484" t="74756" r="72541" b="16217"/>
            <a:stretch/>
          </p:blipFill>
          <p:spPr>
            <a:xfrm>
              <a:off x="1111994" y="5916274"/>
              <a:ext cx="2438400" cy="620110"/>
            </a:xfrm>
            <a:prstGeom prst="rect">
              <a:avLst/>
            </a:prstGeom>
          </p:spPr>
        </p:pic>
      </p:grpSp>
      <p:sp>
        <p:nvSpPr>
          <p:cNvPr id="7" name="object 3">
            <a:extLst>
              <a:ext uri="{FF2B5EF4-FFF2-40B4-BE49-F238E27FC236}">
                <a16:creationId xmlns:a16="http://schemas.microsoft.com/office/drawing/2014/main" id="{7E8A8021-630D-4C24-6B37-B1CB06C60E12}"/>
              </a:ext>
            </a:extLst>
          </p:cNvPr>
          <p:cNvSpPr txBox="1"/>
          <p:nvPr/>
        </p:nvSpPr>
        <p:spPr>
          <a:xfrm>
            <a:off x="10329462" y="6016788"/>
            <a:ext cx="1710138" cy="419082"/>
          </a:xfrm>
          <a:prstGeom prst="rect">
            <a:avLst/>
          </a:prstGeom>
        </p:spPr>
        <p:txBody>
          <a:bodyPr vert="horz" wrap="square" lIns="0" tIns="10534" rIns="0" bIns="0" rtlCol="0">
            <a:spAutoFit/>
          </a:bodyPr>
          <a:lstStyle/>
          <a:p>
            <a:pPr marL="10535" marR="4214">
              <a:spcBef>
                <a:spcPts val="83"/>
              </a:spcBef>
            </a:pPr>
            <a:r>
              <a:rPr lang="es-MX" sz="2654" dirty="0">
                <a:solidFill>
                  <a:schemeClr val="bg1"/>
                </a:solidFill>
                <a:latin typeface="Montserrat" panose="00000500000000000000" pitchFamily="2" charset="0"/>
                <a:cs typeface="Verdana"/>
              </a:rPr>
              <a:t>Gracias</a:t>
            </a:r>
            <a:endParaRPr sz="2654" dirty="0">
              <a:solidFill>
                <a:schemeClr val="bg1"/>
              </a:solidFill>
              <a:latin typeface="Montserrat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54432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180</Words>
  <Application>Microsoft Office PowerPoint</Application>
  <PresentationFormat>Panorámica</PresentationFormat>
  <Paragraphs>37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Verdana</vt:lpstr>
      <vt:lpstr>Tema de Office</vt:lpstr>
      <vt:lpstr>Office Theme</vt:lpstr>
      <vt:lpstr>Presentación de PowerPoint</vt:lpstr>
      <vt:lpstr>Presentación de PowerPoint</vt:lpstr>
      <vt:lpstr>ASTARA TE INVITA AL ASTARA CHILE CLASSIC</vt:lpstr>
      <vt:lpstr>ASTARA TE INVITA AL ASTARA CHILE CLASSIC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 Rodriguez Weston</dc:creator>
  <cp:lastModifiedBy>Paz Rodriguez Weston</cp:lastModifiedBy>
  <cp:revision>1</cp:revision>
  <dcterms:created xsi:type="dcterms:W3CDTF">2024-01-05T19:17:46Z</dcterms:created>
  <dcterms:modified xsi:type="dcterms:W3CDTF">2024-01-05T20:19:53Z</dcterms:modified>
</cp:coreProperties>
</file>